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Plus Jakarta Sans"/>
      <p:regular r:id="rId12"/>
      <p:bold r:id="rId13"/>
      <p:italic r:id="rId14"/>
      <p:boldItalic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
      <p:font typeface="Work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F5B0A4B-41A8-417C-9E71-1CC815F34AED}">
  <a:tblStyle styleId="{3F5B0A4B-41A8-417C-9E71-1CC815F34AE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22" Type="http://schemas.openxmlformats.org/officeDocument/2006/relationships/font" Target="fonts/PlusJakartaSansMedium-italic.fntdata"/><Relationship Id="rId21" Type="http://schemas.openxmlformats.org/officeDocument/2006/relationships/font" Target="fonts/PlusJakartaSansMedium-bold.fntdata"/><Relationship Id="rId24" Type="http://schemas.openxmlformats.org/officeDocument/2006/relationships/font" Target="fonts/WorkSans-regular.fntdata"/><Relationship Id="rId23"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italic.fntdata"/><Relationship Id="rId25" Type="http://schemas.openxmlformats.org/officeDocument/2006/relationships/font" Target="fonts/WorkSans-bold.fntdata"/><Relationship Id="rId27" Type="http://schemas.openxmlformats.org/officeDocument/2006/relationships/font" Target="fonts/Work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PlusJakartaSans-bold.fntdata"/><Relationship Id="rId12" Type="http://schemas.openxmlformats.org/officeDocument/2006/relationships/font" Target="fonts/PlusJakartaSans-regular.fntdata"/><Relationship Id="rId15" Type="http://schemas.openxmlformats.org/officeDocument/2006/relationships/font" Target="fonts/PlusJakartaSans-boldItalic.fntdata"/><Relationship Id="rId14" Type="http://schemas.openxmlformats.org/officeDocument/2006/relationships/font" Target="fonts/PlusJakartaSans-italic.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62e31c1ee1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62e31c1ee1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62e31c1ee1_0_2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62e31c1ee1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62e31c1ee1_0_2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62e31c1ee1_0_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0" y="4625107"/>
            <a:ext cx="6699600" cy="1411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The multiple choice questions for this formative assessment are Weighted Multiple Choice (WMC) Questions.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458775" y="22865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470825" y="892200"/>
            <a:ext cx="6805500" cy="1547400"/>
          </a:xfrm>
          <a:prstGeom prst="rect">
            <a:avLst/>
          </a:prstGeom>
          <a:noFill/>
          <a:ln cap="flat" cmpd="sng" w="28575">
            <a:solidFill>
              <a:srgbClr val="B7B7B7"/>
            </a:solidFill>
            <a:prstDash val="solid"/>
            <a:round/>
            <a:headEnd len="sm" w="sm" type="none"/>
            <a:tailEnd len="sm" w="sm" type="none"/>
          </a:ln>
        </p:spPr>
        <p:txBody>
          <a:bodyPr anchorCtr="0" anchor="t"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Nuremberg Laws were a set of anti-Semitic and racist laws introduced in Nazi Germany in 1935. They were designed to facilitate the systematic targeting and marginalization of Jewish Germans by depriving them of their civil rights and legal protections. The Nuremberg Laws marked a significant escalation in the persecution of Jews in Nazi Germany and laid the groundwork for further atrocities during the Holocaust.</a:t>
            </a:r>
            <a:endParaRPr sz="1200">
              <a:solidFill>
                <a:schemeClr val="dk1"/>
              </a:solidFill>
              <a:latin typeface="Inter"/>
              <a:ea typeface="Inter"/>
              <a:cs typeface="Inter"/>
              <a:sym typeface="Inter"/>
            </a:endParaRPr>
          </a:p>
        </p:txBody>
      </p:sp>
      <p:graphicFrame>
        <p:nvGraphicFramePr>
          <p:cNvPr id="71" name="Google Shape;71;p14"/>
          <p:cNvGraphicFramePr/>
          <p:nvPr/>
        </p:nvGraphicFramePr>
        <p:xfrm>
          <a:off x="470834" y="2839797"/>
          <a:ext cx="3000000" cy="3000000"/>
        </p:xfrm>
        <a:graphic>
          <a:graphicData uri="http://schemas.openxmlformats.org/drawingml/2006/table">
            <a:tbl>
              <a:tblPr>
                <a:noFill/>
                <a:tableStyleId>{3F5B0A4B-41A8-417C-9E71-1CC815F34AED}</a:tableStyleId>
              </a:tblPr>
              <a:tblGrid>
                <a:gridCol w="6805500"/>
              </a:tblGrid>
              <a:tr h="13300">
                <a:tc>
                  <a:txBody>
                    <a:bodyPr/>
                    <a:lstStyle/>
                    <a:p>
                      <a:pPr indent="0" lvl="0" marL="0" rtl="0" algn="l">
                        <a:spcBef>
                          <a:spcPts val="0"/>
                        </a:spcBef>
                        <a:spcAft>
                          <a:spcPts val="0"/>
                        </a:spcAft>
                        <a:buNone/>
                      </a:pPr>
                      <a:r>
                        <a:rPr lang="en" sz="1200">
                          <a:latin typeface="Halant"/>
                          <a:ea typeface="Halant"/>
                          <a:cs typeface="Halant"/>
                          <a:sym typeface="Halant"/>
                        </a:rPr>
                        <a:t>Source: The Nuremberg Laws, September 15, 1935.</a:t>
                      </a:r>
                      <a:endParaRPr sz="1200">
                        <a:latin typeface="Halant"/>
                        <a:ea typeface="Halant"/>
                        <a:cs typeface="Halant"/>
                        <a:sym typeface="Halant"/>
                      </a:endParaRPr>
                    </a:p>
                    <a:p>
                      <a:pPr indent="0" lvl="0" marL="0" rtl="0" algn="l">
                        <a:spcBef>
                          <a:spcPts val="0"/>
                        </a:spcBef>
                        <a:spcAft>
                          <a:spcPts val="0"/>
                        </a:spcAft>
                        <a:buNone/>
                      </a:pPr>
                      <a:r>
                        <a:t/>
                      </a:r>
                      <a:endParaRPr sz="7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There were three laws under the Nuremberg Laws, which were issued at the annual Nazi rally in Nuremberg. The first law, the Reich Flag Law, made the swastika Germany’s national flag. The other two laws, dealing specifically with Jews, are excerpted below.</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179625">
                <a:tc>
                  <a:txBody>
                    <a:bodyPr/>
                    <a:lstStyle/>
                    <a:p>
                      <a:pPr indent="0" lvl="0" marL="0" rtl="0" algn="l">
                        <a:spcBef>
                          <a:spcPts val="0"/>
                        </a:spcBef>
                        <a:spcAft>
                          <a:spcPts val="0"/>
                        </a:spcAft>
                        <a:buNone/>
                      </a:pPr>
                      <a:r>
                        <a:rPr b="1" lang="en" sz="1200">
                          <a:latin typeface="Inter"/>
                          <a:ea typeface="Inter"/>
                          <a:cs typeface="Inter"/>
                          <a:sym typeface="Inter"/>
                        </a:rPr>
                        <a:t>Reich Citizenship Law</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i="1" lang="en" sz="1200">
                          <a:latin typeface="Inter"/>
                          <a:ea typeface="Inter"/>
                          <a:cs typeface="Inter"/>
                          <a:sym typeface="Inter"/>
                        </a:rPr>
                        <a:t>Article 2</a:t>
                      </a:r>
                      <a:endParaRPr i="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1. A citizen of the Reich is that subject only who is of German or kindred blood…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Law for the Defense of German Blood and Honor</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i="1" lang="en" sz="1200">
                          <a:latin typeface="Inter"/>
                          <a:ea typeface="Inter"/>
                          <a:cs typeface="Inter"/>
                          <a:sym typeface="Inter"/>
                        </a:rPr>
                        <a:t>Section 1</a:t>
                      </a:r>
                      <a:endParaRPr i="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1. Marriages between Jews and citizens of German or kindred blood are forbidden. Marriages concluded in defiance of this law are void, even if, for the purpose of evading this law, they were concluded abroad.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i="1" lang="en" sz="1200">
                          <a:latin typeface="Inter"/>
                          <a:ea typeface="Inter"/>
                          <a:cs typeface="Inter"/>
                          <a:sym typeface="Inter"/>
                        </a:rPr>
                        <a:t>Section 3</a:t>
                      </a:r>
                      <a:endParaRPr i="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Jews will not be permitted to employ female citizens of German or kindred blood as domestic servants.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i="1" lang="en" sz="1200">
                          <a:latin typeface="Inter"/>
                          <a:ea typeface="Inter"/>
                          <a:cs typeface="Inter"/>
                          <a:sym typeface="Inter"/>
                        </a:rPr>
                        <a:t>Section 4</a:t>
                      </a:r>
                      <a:endParaRPr i="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1. Jews are forbidden to display the Reich and national flag or the national colors.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2. On the other hand they are permitted to display the Jewish colors. The exercise of this right is protected by the State.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i="1" lang="en" sz="1200">
                          <a:latin typeface="Inter"/>
                          <a:ea typeface="Inter"/>
                          <a:cs typeface="Inter"/>
                          <a:sym typeface="Inter"/>
                        </a:rPr>
                        <a:t>Section 5</a:t>
                      </a:r>
                      <a:endParaRPr i="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1. A person who acts contrary to the prohibition of Section 1 will be punished with hard labour…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3. A person who acts contrary to the provisions of Sections 3 or 4 will be punished with imprisonment up to a year and with a fine, or with one of these penalties.</a:t>
                      </a:r>
                      <a:endParaRPr sz="1200">
                        <a:latin typeface="Inter"/>
                        <a:ea typeface="Inter"/>
                        <a:cs typeface="Inter"/>
                        <a:sym typeface="Inter"/>
                      </a:endParaRPr>
                    </a:p>
                  </a:txBody>
                  <a:tcPr marT="67050" marB="67050" marR="68000" marL="680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0" name="Google Shape;80;p15"/>
          <p:cNvSpPr txBox="1"/>
          <p:nvPr/>
        </p:nvSpPr>
        <p:spPr>
          <a:xfrm>
            <a:off x="470825" y="932575"/>
            <a:ext cx="6805500" cy="3743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the impact of the Nuremberg laws on Jews in Nazi Germany.</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Nuremberg laws limited citizenship to those it defined as of German blood.</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Nuremberg laws were criticized heavily by the international press.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Nuremberg laws essentially created two separate societies that had to follow two separate sets of rules.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Nuremberg laws punished Germans who broke any of its listed laws regarding interaction between Jewish and non-Jewish Germans.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effects to establish which effects are more significant. Using both the historical context and primary source, explain why one of the statements you chose represents a more significant</a:t>
            </a:r>
            <a:r>
              <a:rPr lang="en" sz="1500">
                <a:solidFill>
                  <a:schemeClr val="dk1"/>
                </a:solidFill>
                <a:highlight>
                  <a:schemeClr val="lt1"/>
                </a:highlight>
                <a:latin typeface="Inter"/>
                <a:ea typeface="Inter"/>
                <a:cs typeface="Inter"/>
                <a:sym typeface="Inter"/>
              </a:rPr>
              <a:t> impact of the Nuremberg laws on German society.</a:t>
            </a:r>
            <a:r>
              <a:rPr lang="en" sz="1500">
                <a:solidFill>
                  <a:schemeClr val="dk1"/>
                </a:solidFill>
                <a:latin typeface="Inter"/>
                <a:ea typeface="Inter"/>
                <a:cs typeface="Inter"/>
                <a:sym typeface="Inter"/>
              </a:rPr>
              <a:t> Cite evidence.</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chemeClr val="lt1"/>
              </a:highlight>
              <a:latin typeface="Cambria"/>
              <a:ea typeface="Cambria"/>
              <a:cs typeface="Cambria"/>
              <a:sym typeface="Cambria"/>
            </a:endParaRPr>
          </a:p>
        </p:txBody>
      </p:sp>
      <p:sp>
        <p:nvSpPr>
          <p:cNvPr id="81" name="Google Shape;81;p15"/>
          <p:cNvSpPr txBox="1"/>
          <p:nvPr/>
        </p:nvSpPr>
        <p:spPr>
          <a:xfrm>
            <a:off x="428075" y="4836600"/>
            <a:ext cx="6945600" cy="4294200"/>
          </a:xfrm>
          <a:prstGeom prst="rect">
            <a:avLst/>
          </a:prstGeom>
          <a:noFill/>
          <a:ln cap="flat" cmpd="sng" w="19050">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